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3" r:id="rId3"/>
    <p:sldId id="272" r:id="rId4"/>
    <p:sldId id="257" r:id="rId5"/>
    <p:sldId id="287" r:id="rId6"/>
    <p:sldId id="258" r:id="rId7"/>
    <p:sldId id="259" r:id="rId8"/>
    <p:sldId id="260" r:id="rId9"/>
    <p:sldId id="261" r:id="rId10"/>
    <p:sldId id="275" r:id="rId11"/>
    <p:sldId id="262" r:id="rId12"/>
    <p:sldId id="263" r:id="rId13"/>
    <p:sldId id="274" r:id="rId14"/>
    <p:sldId id="264" r:id="rId15"/>
    <p:sldId id="286" r:id="rId16"/>
    <p:sldId id="276" r:id="rId17"/>
    <p:sldId id="277" r:id="rId18"/>
    <p:sldId id="279" r:id="rId19"/>
    <p:sldId id="278" r:id="rId20"/>
    <p:sldId id="280" r:id="rId21"/>
    <p:sldId id="282" r:id="rId22"/>
    <p:sldId id="281" r:id="rId23"/>
    <p:sldId id="283" r:id="rId24"/>
    <p:sldId id="284" r:id="rId25"/>
    <p:sldId id="267" r:id="rId26"/>
    <p:sldId id="285" r:id="rId27"/>
    <p:sldId id="269" r:id="rId28"/>
    <p:sldId id="270" r:id="rId29"/>
    <p:sldId id="271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9A3A481-A00A-4EAC-A82B-FF063346DF4E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D25DE33-7B10-40AA-90F7-3A084899AF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1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5DE33-7B10-40AA-90F7-3A084899AF36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5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5DE33-7B10-40AA-90F7-3A084899AF36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770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5DE33-7B10-40AA-90F7-3A084899AF36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2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5DE33-7B10-40AA-90F7-3A084899AF36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627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23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8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667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93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4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8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644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9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254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2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1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161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8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54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5037D9-6CD7-468D-BA0E-F8086A5399B1}" type="datetimeFigureOut">
              <a:rPr lang="fa-IR" smtClean="0"/>
              <a:t>02/05/1445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F3EC04-4CBE-4D08-8602-8ED18EBFE59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098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1585;&#1575;&#1607;&#1606;&#1605;&#1575;&#1740;%20&#1670;&#1705;%20&#1604;&#1740;&#1587;&#1578;%20&#1581;&#1608;&#1575;&#1583;&#1579;%20&#1588;&#1740;&#1605;&#1740;&#1575;&#1740;&#1740;.pdf" TargetMode="External"/><Relationship Id="rId3" Type="http://schemas.openxmlformats.org/officeDocument/2006/relationships/hyperlink" Target="&#1601;&#1585;&#1605;%20&#1605;&#1585;&#1705;&#1586;%20&#1576;&#1607;&#1583;&#1575;&#1588;&#1578;%20sds_GHS.doc" TargetMode="External"/><Relationship Id="rId7" Type="http://schemas.openxmlformats.org/officeDocument/2006/relationships/hyperlink" Target="&#1601;&#1585;&#1605;%20&#1582;&#1575;&#1605;-&#1670;&#1705;%20&#1604;&#1740;&#1587;&#1578;&#1607;&#1575;/TPQ-&#1601;&#1585;&#1605;%20&#1582;&#1575;&#1605;%20&#1670;&#1705;%20&#1604;&#1740;&#1587;&#1578;&#1607;&#1575;/&#1670;&#1603;%20&#1604;&#1610;&#1587;&#1578;%20&#1575;&#1585;&#1586;&#1610;&#1575;&#1576;&#1610;%20&#1608;&#1590;&#1593;&#1610;&#1578;%20&#1575;&#1610;&#1605;&#1606;&#1610;%20&#1588;&#1610;&#1605;&#1610;&#1575;&#1610;&#1610;%20&#1603;&#1575;&#1585;&#1711;&#1575;&#1607;%20&#1602;&#1576;&#1604;%20&#1575;&#1586;&#1608;&#1602;&#1608;&#1593;%20&#1581;&#1608;&#1575;&#1583;&#1579;%20&#1588;&#1610;&#1605;&#1610;&#1575;&#1610;&#1610;.pdf" TargetMode="External"/><Relationship Id="rId2" Type="http://schemas.openxmlformats.org/officeDocument/2006/relationships/hyperlink" Target="&#1606;&#1605;&#1608;&#1606;&#1607;%20&#1601;&#1585;&#1605;%20&#1601;&#1607;&#1585;&#1587;&#1578;%20&#1576;&#1585;&#1583;&#1575;&#1585;&#1740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606;&#1605;&#1608;&#1606;&#1607;%20&#1576;&#1585;&#1670;&#1587;&#1576;%20&#1588;&#1740;&#1605;&#1740;&#1575;&#1740;&#1740;%20&#1575;&#1606;&#1711;&#1604;&#1740;&#1587;&#1740;%20%20&#1576;&#1575;%20&#1578;&#1608;&#1590;&#1740;&#1581;&#1575;&#1578;.jpg" TargetMode="External"/><Relationship Id="rId5" Type="http://schemas.openxmlformats.org/officeDocument/2006/relationships/hyperlink" Target="&#1606;&#1605;&#1608;&#1606;&#1607;%20&#1576;&#1585;&#1670;&#1587;&#1576;%20&#1605;&#1608;&#1575;&#1583;%20&#1588;&#1740;&#1605;&#1740;&#1575;&#1740;&#1740;.jpg" TargetMode="External"/><Relationship Id="rId4" Type="http://schemas.openxmlformats.org/officeDocument/2006/relationships/hyperlink" Target="https://oh.muq.ac.ir/uploads/125/old/msds_new.doc" TargetMode="External"/><Relationship Id="rId9" Type="http://schemas.openxmlformats.org/officeDocument/2006/relationships/hyperlink" Target="&#1601;&#1585;&#1605;%20&#1582;&#1575;&#1605;-&#1670;&#1705;%20&#1604;&#1740;&#1587;&#1578;&#1607;&#1575;/&#1670;&#1705;%20&#1604;&#1740;&#1587;&#1578;%20&#1705;&#1604;&#1740;%20-&#1578;&#1705;&#1605;&#1740;&#1604;&#1740;%20&#1602;&#1576;&#1604;%20&#1575;&#1586;%20&#1608;&#1602;&#1608;&#1593;%20160%20&#1587;&#1574;&#1608;&#1575;&#1604;&#1740;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65193;&#65203;&#65176;&#65262;&#65197;&#65165;&#65247;&#65228;&#65252;&#65246;%20&#65187;&#65252;&#65246;%20&#65261;%20&#65255;&#65240;&#65246;%20&#65183;&#65166;&#65193;&#65259;&#65166;&#65265;%20&#65251;&#65262;&#65165;&#65193;%20&#65207;&#65268;&#65252;&#65268;&#65166;&#65267;&#65266;%20&#65261;%20&#65203;&#65252;&#65262;&#65249;.pdf" TargetMode="External"/><Relationship Id="rId2" Type="http://schemas.openxmlformats.org/officeDocument/2006/relationships/hyperlink" Target="&#1583;&#1587;&#1578;&#1608;&#1585;&#1575;&#1604;&#1593;&#1605;&#1604;%20&#1575;&#1606;&#1576;&#1575;&#1585;%20&#1605;&#1608;&#1575;&#1583;%20&#1588;&#1740;&#1605;&#1740;&#1575;&#1740;&#1740;%20&#1608;%20&#1587;&#1605;&#1608;&#1605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ERG2020-WEB%20&#1608;&#1575;&#1705;&#1606;&#1588;%20&#1583;&#1585;%20&#1588;&#1585;&#1575;&#1740;&#1591;%20&#1575;&#1590;&#1591;&#1585;&#1575;&#1585;&#1740;-&#1578;&#1585;&#1580;&#1605;&#1607;%20&#1601;&#1575;&#1585;&#1587;&#1740;.jpg" TargetMode="External"/><Relationship Id="rId4" Type="http://schemas.openxmlformats.org/officeDocument/2006/relationships/hyperlink" Target="ERG2020-WEB%20&#1608;&#1575;&#1705;&#1606;&#1588;%20&#1583;&#1585;%20&#1588;&#1585;&#1575;&#1740;&#1591;%20&#1575;&#1590;&#1591;&#1585;&#1575;&#1585;&#1740;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h.muq.ac.ir/uploads/125/old/msds_new.doc" TargetMode="External"/><Relationship Id="rId2" Type="http://schemas.openxmlformats.org/officeDocument/2006/relationships/hyperlink" Target="&#1601;&#1585;&#1605;%20&#1605;&#1585;&#1705;&#1586;%20&#1576;&#1607;&#1583;&#1575;&#1588;&#1578;%20sds_GHS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578;&#1608;&#1590;&#1740;&#1580;&#1575;&#1578;%2016&#1602;&#1587;&#1605;&#1578;%20ghs&#1576;&#1585;&#1581;&#1587;&#1576;sds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583;&#1587;&#1578;&#1608;&#1585;&#1575;&#1604;&#1593;&#1605;&#1604;%20&#1605;&#1585;&#1705;&#1586;%20&#1587;&#1604;&#1575;&#1605;&#1578;%20&#1605;&#1581;&#1740;&#1591;%20&#1608;%20&#1705;&#1575;&#1585;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chem.ncbi.nlm.nih.gov/" TargetMode="External"/><Relationship Id="rId2" Type="http://schemas.openxmlformats.org/officeDocument/2006/relationships/hyperlink" Target="&#1585;&#1575;&#1607;&#1606;&#1605;&#1575;&#1740;%20&#1605;&#1608;&#1575;&#1583;%20&#1588;&#1740;&#1605;&#1740;&#1575;&#1740;&#1740;%20&#1582;&#1591;&#1585;&#1606;&#1575;&#1705;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atajhiz.co.ir/articles/%D8%A8%D8%B1%DA%86%D8%B3%D8%A8-%D9%85%D9%88%D8%A7%D8%AF-%D8%B4%DB%8C%D9%85%DB%8C%D8%A7%DB%8C%DB%8C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chem.ncbi.nlm.nih.gov/" TargetMode="External"/><Relationship Id="rId2" Type="http://schemas.openxmlformats.org/officeDocument/2006/relationships/hyperlink" Target="&#1585;&#1575;&#1607;&#1606;&#1605;&#1575;&#1740;%20&#1605;&#1608;&#1575;&#1583;%20&#1588;&#1740;&#1605;&#1740;&#1575;&#1740;&#1740;%20&#1582;&#1591;&#1585;&#1606;&#1575;&#1705;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h.muq.ac.ir/%D9%85%D8%AF%DB%8C%D8%B1%DB%8C%D8%AA-%D8%AD%D9%88%D8%A7%D8%AF%D8%AB-%D8%B4%DB%8C%D9%85%DB%8C%D8%A7%DB%8C%DB%8C" TargetMode="External"/><Relationship Id="rId2" Type="http://schemas.openxmlformats.org/officeDocument/2006/relationships/hyperlink" Target="&#1587;&#1740;&#1587;&#1578;&#1605;%20&#1591;&#1576;&#1602;&#1607;%20&#1576;&#1606;&#1583;&#1740;%20&#1588;&#1740;&#1605;&#1740;&#1575;&#1740;&#1740;.ppt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606;&#1605;&#1608;&#1606;&#1607;%20&#1576;&#1585;&#1670;&#1587;&#1576;%20&#1588;&#1740;&#1605;&#1740;&#1575;&#1740;&#1740;%20&#1575;&#1606;&#1711;&#1604;&#1740;&#1587;&#1740;%20%20&#1576;&#1575;%20&#1578;&#1608;&#1590;&#1740;&#1581;&#1575;&#1578;.jpg" TargetMode="External"/><Relationship Id="rId2" Type="http://schemas.openxmlformats.org/officeDocument/2006/relationships/hyperlink" Target="&#1606;&#1605;&#1608;&#1606;&#1607;%20&#1576;&#1585;&#1670;&#1587;&#1576;%20&#1605;&#1608;&#1575;&#1583;%20&#1588;&#1740;&#1605;&#1740;&#1575;&#1740;&#1740;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7;&#1578;&#1608;&#1585;&#1575;&#1604;&#1593;&#1605;&#1604;%20&#1605;&#1585;&#1705;&#1586;%20&#1587;&#1604;&#1575;&#1605;&#1578;%20&#1605;&#1581;&#1740;&#1591;%20&#1608;%20&#1705;&#1575;&#1585;.pdf" TargetMode="External"/><Relationship Id="rId2" Type="http://schemas.openxmlformats.org/officeDocument/2006/relationships/hyperlink" Target="&#1576;&#1585;&#1606;&#1575;&#1605;&#1607;%20&#1593;&#1605;&#1604;&#1740;&#1575;&#1578;&#1740;%20&#1605;&#1583;&#1740;&#1585;&#1740;&#1578;%20&#1605;&#1608;&#1575;&#1583;%20&#1588;&#1740;&#1605;&#1740;&#1575;&#1740;&#1740;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0272-08B3-4050-87B6-58B48A706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003"/>
            <a:ext cx="6815669" cy="1515661"/>
          </a:xfr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بسم الله الرحمن الرحیم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26889-220C-4267-8417-89DF3EDB5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0277"/>
            <a:ext cx="9144000" cy="1515660"/>
          </a:xfrm>
        </p:spPr>
        <p:txBody>
          <a:bodyPr>
            <a:normAutofit lnSpcReduction="10000"/>
          </a:bodyPr>
          <a:lstStyle/>
          <a:p>
            <a:r>
              <a:rPr lang="fa-IR" sz="4000" dirty="0">
                <a:cs typeface="B Nazanin" panose="00000400000000000000" pitchFamily="2" charset="-78"/>
              </a:rPr>
              <a:t>مدیریت حوادث شیمیایی</a:t>
            </a:r>
            <a:endParaRPr lang="fa-IR" sz="4000" dirty="0">
              <a:latin typeface="+mj-lt"/>
              <a:ea typeface="+mj-ea"/>
              <a:cs typeface="B Nazanin" panose="00000400000000000000" pitchFamily="2" charset="-78"/>
            </a:endParaRPr>
          </a:p>
          <a:p>
            <a:pPr rtl="1"/>
            <a:r>
              <a:rPr lang="fa-IR" sz="2000" dirty="0">
                <a:latin typeface="+mj-lt"/>
                <a:ea typeface="+mj-ea"/>
                <a:cs typeface="B Nazanin" panose="00000400000000000000" pitchFamily="2" charset="-78"/>
              </a:rPr>
              <a:t>مرکز بهداشت شهرستان 1 و 2</a:t>
            </a:r>
          </a:p>
          <a:p>
            <a:pPr rtl="1"/>
            <a:r>
              <a:rPr lang="fa-IR" sz="2000" dirty="0">
                <a:latin typeface="+mj-lt"/>
                <a:ea typeface="+mj-ea"/>
                <a:cs typeface="B Nazanin" panose="00000400000000000000" pitchFamily="2" charset="-78"/>
              </a:rPr>
              <a:t>تابستان 1402</a:t>
            </a:r>
          </a:p>
        </p:txBody>
      </p:sp>
    </p:spTree>
    <p:extLst>
      <p:ext uri="{BB962C8B-B14F-4D97-AF65-F5344CB8AC3E}">
        <p14:creationId xmlns:p14="http://schemas.microsoft.com/office/powerpoint/2010/main" val="81711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مراحل مدیریت حوادث شیمیایی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2433712"/>
            <a:ext cx="10311618" cy="1814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7073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مراحل مدیریت حوادث شیمیایی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2433711"/>
            <a:ext cx="10311618" cy="36857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فهرست برداری از مواد شیمیایی واحدکاری (</a:t>
            </a:r>
            <a:r>
              <a:rPr lang="fa-IR" dirty="0">
                <a:cs typeface="B Nazanin" panose="00000400000000000000" pitchFamily="2" charset="-78"/>
                <a:hlinkClick r:id="rId2" action="ppaction://hlinkfile"/>
              </a:rPr>
              <a:t>نمونه فرم فهرست برداری از مواد شیمیایی</a:t>
            </a:r>
            <a:r>
              <a:rPr lang="fa-IR" dirty="0">
                <a:cs typeface="B Nazanin" panose="00000400000000000000" pitchFamily="2" charset="-78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تهیه </a:t>
            </a:r>
            <a:r>
              <a:rPr lang="en-US" dirty="0">
                <a:cs typeface="B Nazanin" panose="00000400000000000000" pitchFamily="2" charset="-78"/>
                <a:hlinkClick r:id="rId3" action="ppaction://hlinkfile"/>
              </a:rPr>
              <a:t> SDS</a:t>
            </a:r>
            <a:r>
              <a:rPr lang="fa-IR" dirty="0">
                <a:cs typeface="B Nazanin" panose="00000400000000000000" pitchFamily="2" charset="-78"/>
              </a:rPr>
              <a:t>مواد شیمیایی معتبر مطابق الزامات</a:t>
            </a:r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 (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  <a:hlinkClick r:id="rId4"/>
              </a:rPr>
              <a:t>https://oh.muq.ac.ir/uploads/125/old/msds_new.doc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برچسب گذاری معتبر مطابق الزامات</a:t>
            </a:r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 ( </a:t>
            </a:r>
            <a:r>
              <a:rPr lang="fa-IR" dirty="0">
                <a:cs typeface="B Nazanin" panose="00000400000000000000" pitchFamily="2" charset="-78"/>
                <a:hlinkClick r:id="rId5" action="ppaction://hlinkfile"/>
              </a:rPr>
              <a:t>نمونه برچسب</a:t>
            </a:r>
            <a:r>
              <a:rPr lang="fa-IR" dirty="0">
                <a:cs typeface="B Nazanin" panose="00000400000000000000" pitchFamily="2" charset="-78"/>
              </a:rPr>
              <a:t> فارسی  و </a:t>
            </a:r>
            <a:r>
              <a:rPr lang="fa-IR" dirty="0">
                <a:cs typeface="B Nazanin" panose="00000400000000000000" pitchFamily="2" charset="-78"/>
                <a:hlinkClick r:id="rId6" action="ppaction://hlinkfile"/>
              </a:rPr>
              <a:t>انگلیسی</a:t>
            </a:r>
            <a:r>
              <a:rPr lang="fa-IR" dirty="0">
                <a:cs typeface="B Nazanin" panose="00000400000000000000" pitchFamily="2" charset="-78"/>
              </a:rPr>
              <a:t>) با توضیحات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تکمیل و ارسال چک لیست </a:t>
            </a:r>
            <a:r>
              <a:rPr lang="fa-IR" dirty="0">
                <a:cs typeface="B Nazanin" panose="00000400000000000000" pitchFamily="2" charset="-78"/>
                <a:hlinkClick r:id="rId7" action="ppaction://hlinkfile"/>
              </a:rPr>
              <a:t>قبل از وقوع حوادث شیمیایی </a:t>
            </a:r>
            <a:r>
              <a:rPr lang="fa-IR" dirty="0">
                <a:cs typeface="B Nazanin" panose="00000400000000000000" pitchFamily="2" charset="-78"/>
              </a:rPr>
              <a:t>و بازنگری شش ماهه -</a:t>
            </a:r>
            <a:r>
              <a:rPr lang="fa-IR" dirty="0">
                <a:cs typeface="B Nazanin" panose="00000400000000000000" pitchFamily="2" charset="-78"/>
                <a:hlinkClick r:id="rId8" action="ppaction://hlinkfile"/>
              </a:rPr>
              <a:t>راهنمای چک لیست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تکمیل و ارسال چک لیست </a:t>
            </a:r>
            <a:r>
              <a:rPr lang="fa-IR" dirty="0">
                <a:cs typeface="B Nazanin" panose="00000400000000000000" pitchFamily="2" charset="-78"/>
                <a:hlinkClick r:id="rId9" action="ppaction://hlinkfile"/>
              </a:rPr>
              <a:t>تکمیلی 160 سئوالی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پاسخدهی و ارائه پسخوراند نسبت به صورتنواقصهای ارسالی از طرف مرکز بهداشت</a:t>
            </a:r>
          </a:p>
        </p:txBody>
      </p:sp>
    </p:spTree>
    <p:extLst>
      <p:ext uri="{BB962C8B-B14F-4D97-AF65-F5344CB8AC3E}">
        <p14:creationId xmlns:p14="http://schemas.microsoft.com/office/powerpoint/2010/main" val="9760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ادامه مراحل مدیریت حوادث شیمیایی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658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</a:rPr>
              <a:t>رعایت کلیه مقررات موجود در </a:t>
            </a:r>
            <a:r>
              <a:rPr lang="fa-IR" dirty="0">
                <a:cs typeface="B Nazanin" panose="00000400000000000000" pitchFamily="2" charset="-78"/>
                <a:hlinkClick r:id="rId2" action="ppaction://hlinkfile"/>
              </a:rPr>
              <a:t>دستورالعمل های انبارش مواد شیمیایی خطرناک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</a:rPr>
              <a:t>جداسازی مواد خطرناک، ساختمان محل انبارش،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</a:rPr>
              <a:t>اقدامات ایمنی بارگیری و تخلیه مواد مذکور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  <a:hlinkClick r:id="rId3" action="ppaction://hlinkfile"/>
              </a:rPr>
              <a:t>حمل و نقل و دفع مواد شیمیایی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</a:rPr>
              <a:t> سیستم اطفا حریق متناسب با نوع واحد کاری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</a:rPr>
              <a:t>آموزش به کارکنان، شناسایی نقاط خطر (ارزیابی ریسک)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</a:rPr>
              <a:t>ایمن سازی مناطق حادثه خیز و مانورهای واکنش در شرایط اضطراری </a:t>
            </a:r>
            <a:r>
              <a:rPr lang="fa-IR" dirty="0">
                <a:cs typeface="B Nazanin" panose="00000400000000000000" pitchFamily="2" charset="-78"/>
                <a:hlinkClick r:id="rId4" action="ppaction://hlinkfile"/>
              </a:rPr>
              <a:t>کتاب 1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fa-IR" dirty="0">
                <a:cs typeface="B Nazanin" panose="00000400000000000000" pitchFamily="2" charset="-78"/>
                <a:hlinkClick r:id="rId5" action="ppaction://hlinkfile"/>
              </a:rPr>
              <a:t>2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fa-IR" dirty="0">
                <a:cs typeface="B Nazanin" panose="00000400000000000000" pitchFamily="2" charset="-78"/>
              </a:rPr>
              <a:t>و....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50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dirty="0">
                <a:cs typeface="B Nazanin" panose="00000400000000000000" pitchFamily="2" charset="-78"/>
              </a:rPr>
              <a:t>؟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647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B Nazanin" panose="00000400000000000000" pitchFamily="2" charset="-78"/>
              </a:rPr>
              <a:t>Globally Harmonized System of Classification and Labelling of Chemicals </a:t>
            </a:r>
          </a:p>
          <a:p>
            <a:r>
              <a:rPr lang="fa-IR" dirty="0">
                <a:cs typeface="B Nazanin" panose="00000400000000000000" pitchFamily="2" charset="-78"/>
              </a:rPr>
              <a:t>توسط سازمان ملل متحد ارائه شده است.</a:t>
            </a:r>
            <a:endParaRPr lang="en-US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  <a:p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 برای منظم کردن و یکی کردن طبقه‌بندی مواد خطرناک در کشورهای مختلف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48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دسته بندی مواد شیمیایی در </a:t>
            </a:r>
            <a:r>
              <a:rPr lang="en-US" dirty="0"/>
              <a:t>GHS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6" y="2461847"/>
            <a:ext cx="10424160" cy="414996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cs typeface="B Nazanin" panose="00000400000000000000" pitchFamily="2" charset="-78"/>
              </a:rPr>
              <a:t>1-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خطرات فیزیکی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(physical Hazards)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مواد منفجره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(Explosive)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مواد خورنده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(Corrosive)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اکسیدکننده ها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(Oxidizing)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گازهای تحت فشار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(Compressed Gas)     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مواد اشتعال پذیر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(Flammable)   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مواد سمی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(Poisonous)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2-خطرات سلامتی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(Health Hazards)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ایجاد التهاب و سوزش در پوست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(Skin Irritated)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خورنده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(Corrosive)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3-خطرات زیست محیطی(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(Environment Hazards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سمی برای ارگانیسم های زنده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Toxic to living organisms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پایدار و ماندگار در محیط زیست       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Stable and sustainable in the environment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دارای تجمع زیستی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bioaccumulation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1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برای چه مواردی استفاده می گردد؟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dirty="0">
                <a:cs typeface="B Nazanin" panose="00000400000000000000" pitchFamily="2" charset="-78"/>
              </a:rPr>
              <a:t>؟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189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برای چه مواردی استفاده می گردد؟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GHS</a:t>
            </a:r>
            <a:r>
              <a:rPr lang="fa-IR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 قالبی برای تدوین </a:t>
            </a:r>
            <a:r>
              <a:rPr 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SDS</a:t>
            </a:r>
            <a:r>
              <a:rPr lang="fa-IR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 و برچسب مواد شیمیایی ارائه داده است</a:t>
            </a:r>
          </a:p>
          <a:p>
            <a:pPr marL="0" indent="0">
              <a:buNone/>
            </a:pPr>
            <a:endParaRPr lang="fa-IR" sz="44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3600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491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 Nazanin" panose="00000400000000000000" pitchFamily="2" charset="-78"/>
              </a:rPr>
              <a:t>SDS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 SDS </a:t>
            </a:r>
            <a:r>
              <a:rPr lang="fa-IR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چند قسمت دارد؟</a:t>
            </a:r>
          </a:p>
          <a:p>
            <a:pPr marL="0" indent="0">
              <a:buNone/>
            </a:pPr>
            <a:endParaRPr lang="fa-IR" sz="44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3600" dirty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07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B Nazanin" panose="00000400000000000000" pitchFamily="2" charset="-78"/>
              </a:rPr>
              <a:t>SDS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GHS</a:t>
            </a:r>
            <a:r>
              <a:rPr lang="fa-IR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 قالبی برای تدوین </a:t>
            </a:r>
            <a:r>
              <a:rPr lang="en-US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SDS</a:t>
            </a:r>
            <a:r>
              <a:rPr lang="fa-IR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 و برچسب مواد شیمیایی ارائه داده است</a:t>
            </a:r>
          </a:p>
          <a:p>
            <a:pPr marL="0" indent="0">
              <a:buNone/>
            </a:pPr>
            <a:r>
              <a:rPr lang="fa-IR" sz="4400" dirty="0">
                <a:cs typeface="B Nazanin" panose="00000400000000000000" pitchFamily="2" charset="-78"/>
              </a:rPr>
              <a:t>تهیه </a:t>
            </a:r>
            <a:r>
              <a:rPr lang="en-US" sz="4400" dirty="0">
                <a:cs typeface="B Nazanin" panose="00000400000000000000" pitchFamily="2" charset="-78"/>
                <a:hlinkClick r:id="rId2" action="ppaction://hlinkfile"/>
              </a:rPr>
              <a:t> SDS</a:t>
            </a:r>
            <a:r>
              <a:rPr lang="fa-IR" sz="4400" dirty="0">
                <a:cs typeface="B Nazanin" panose="00000400000000000000" pitchFamily="2" charset="-78"/>
              </a:rPr>
              <a:t>مواد شیمیایی معتبر مطابق الزامات</a:t>
            </a:r>
            <a:r>
              <a:rPr lang="en-US" sz="4400" dirty="0">
                <a:cs typeface="B Nazanin" panose="00000400000000000000" pitchFamily="2" charset="-78"/>
              </a:rPr>
              <a:t>GHS</a:t>
            </a:r>
            <a:r>
              <a:rPr lang="fa-IR" sz="4400" dirty="0">
                <a:cs typeface="B Nazanin" panose="00000400000000000000" pitchFamily="2" charset="-78"/>
              </a:rPr>
              <a:t>  </a:t>
            </a:r>
          </a:p>
          <a:p>
            <a:pPr marL="0" indent="0">
              <a:buNone/>
            </a:pPr>
            <a:r>
              <a:rPr lang="fa-IR" sz="4100" dirty="0">
                <a:cs typeface="B Nazanin" panose="00000400000000000000" pitchFamily="2" charset="-78"/>
                <a:hlinkClick r:id="rId3"/>
              </a:rPr>
              <a:t>فرم خام </a:t>
            </a:r>
            <a:r>
              <a:rPr lang="en-US" sz="4100" dirty="0">
                <a:cs typeface="B Nazanin" panose="00000400000000000000" pitchFamily="2" charset="-78"/>
                <a:hlinkClick r:id="rId3"/>
              </a:rPr>
              <a:t>https://oh.muq.ac.ir/uploads/125/old/msds_new.doc</a:t>
            </a:r>
            <a:endParaRPr lang="fa-IR" sz="41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3600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  <a:hlinkClick r:id="rId4" action="ppaction://hlinkfile"/>
              </a:rPr>
              <a:t>توضیجات 16قسمت </a:t>
            </a:r>
            <a:r>
              <a:rPr lang="en-US" dirty="0">
                <a:cs typeface="B Nazanin" panose="00000400000000000000" pitchFamily="2" charset="-78"/>
                <a:hlinkClick r:id="rId4" action="ppaction://hlinkfile"/>
              </a:rPr>
              <a:t>SDS</a:t>
            </a:r>
            <a:r>
              <a:rPr lang="fa-IR" dirty="0">
                <a:cs typeface="B Nazanin" panose="00000400000000000000" pitchFamily="2" charset="-78"/>
                <a:hlinkClick r:id="rId4" action="ppaction://hlinkfile"/>
              </a:rPr>
              <a:t> برحسب </a:t>
            </a:r>
            <a:r>
              <a:rPr lang="en-US" dirty="0">
                <a:cs typeface="B Nazanin" panose="00000400000000000000" pitchFamily="2" charset="-78"/>
              </a:rPr>
              <a:t>GHS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963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کتاب راهنمای مدیریت حوادث شیمیایی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727938"/>
            <a:ext cx="9601196" cy="2147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  <a:hlinkClick r:id="rId2" action="ppaction://hlinkfile"/>
              </a:rPr>
              <a:t>راهنمای مدیریت حوادث شیمیایی-دستورالعمل مرکز سلامت محیط و کار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6193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B Nazanin" panose="00000400000000000000" pitchFamily="2" charset="-78"/>
              </a:rPr>
              <a:t> محتوای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B Nazanin" panose="00000400000000000000" pitchFamily="2" charset="-78"/>
              </a:rPr>
              <a:t>SDS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  <a:hlinkClick r:id="rId2" action="ppaction://hlinkfile"/>
              </a:rPr>
              <a:t>کتاب راهنمای مواد شیمیایی خطرناک</a:t>
            </a:r>
            <a:endParaRPr lang="fa-IR" sz="44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sz="44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سایت </a:t>
            </a:r>
            <a:r>
              <a:rPr lang="en-US" sz="44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B Nazanin" panose="00000400000000000000" pitchFamily="2" charset="-78"/>
              </a:rPr>
              <a:t>pubchm</a:t>
            </a:r>
            <a:endParaRPr lang="en-US" sz="440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dirty="0">
                <a:cs typeface="B Nazanin" panose="00000400000000000000" pitchFamily="2" charset="-78"/>
                <a:hlinkClick r:id="rId3"/>
              </a:rPr>
              <a:t>https://pubchem.ncbi.nlm.nih.gov/</a:t>
            </a:r>
            <a:endParaRPr lang="en-US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508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B Nazanin" panose="00000400000000000000" pitchFamily="2" charset="-78"/>
              </a:rPr>
              <a:t>برچسب مواد شیمیایی چست؟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dirty="0"/>
              <a:t>؟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075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B Nazanin" panose="00000400000000000000" pitchFamily="2" charset="-78"/>
              </a:rPr>
              <a:t>برچسب مواد شیمیایی چست؟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400" dirty="0">
                <a:hlinkClick r:id="rId2"/>
              </a:rPr>
              <a:t>برچسب مواد شیمیایی</a:t>
            </a:r>
            <a:r>
              <a:rPr lang="fa-IR" sz="4400" dirty="0"/>
              <a:t>، نام و علائمی است که بر روی بسته‌بندی مواد شیمیایی قرار می‌گیرد و اطلاعات مهمی درباره خطرات، ارائه می دهد.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617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B Nazanin" panose="00000400000000000000" pitchFamily="2" charset="-78"/>
              </a:rPr>
              <a:t>برچسب مواد شیمیایی دارای چند قسمت است؟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2556932"/>
            <a:ext cx="9996265" cy="3318936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416784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B Nazanin" panose="00000400000000000000" pitchFamily="2" charset="-78"/>
              </a:rPr>
              <a:t>برچسب مواد شیمیایی دارای چند قسمت است؟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2461847"/>
            <a:ext cx="11254154" cy="414996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1</a:t>
            </a:r>
            <a:r>
              <a:rPr lang="ar-SA" b="1" dirty="0"/>
              <a:t>. شناسه محصول:</a:t>
            </a:r>
            <a:r>
              <a:rPr lang="ar-SA" dirty="0"/>
              <a:t> باید با شناسه محصول در برگه اطلاعات ایمنی مطابقت داشته باشد (نام و کد شناسایی ماده).</a:t>
            </a:r>
            <a:endParaRPr lang="en-US" dirty="0"/>
          </a:p>
          <a:p>
            <a:r>
              <a:rPr lang="en-US" b="1" dirty="0"/>
              <a:t>2</a:t>
            </a:r>
            <a:r>
              <a:rPr lang="ar-SA" b="1" dirty="0"/>
              <a:t>. واژه خبری یا اعلان:</a:t>
            </a:r>
            <a:r>
              <a:rPr lang="ar-SA" dirty="0"/>
              <a:t> از کلمه "</a:t>
            </a:r>
            <a:r>
              <a:rPr lang="ar-SA" b="1" dirty="0"/>
              <a:t>خطر</a:t>
            </a:r>
            <a:r>
              <a:rPr lang="ar-SA" dirty="0"/>
              <a:t>" برای  شدت بالا و از کلمه "</a:t>
            </a:r>
            <a:r>
              <a:rPr lang="ar-SA" b="1" dirty="0"/>
              <a:t>هشدار</a:t>
            </a:r>
            <a:r>
              <a:rPr lang="ar-SA" dirty="0"/>
              <a:t>" برای شدت پایین استفاده کنید </a:t>
            </a:r>
            <a:endParaRPr lang="en-US" dirty="0"/>
          </a:p>
          <a:p>
            <a:r>
              <a:rPr lang="en-US" b="1" dirty="0"/>
              <a:t>3</a:t>
            </a:r>
            <a:r>
              <a:rPr lang="ar-SA" b="1" dirty="0"/>
              <a:t>. عبارت های خطر:</a:t>
            </a:r>
            <a:r>
              <a:rPr lang="ar-SA" dirty="0"/>
              <a:t> عبارتی اختصاص داده شده به یک کلاس خطر که ماهیت خطرات محصول را توصیف می کند.</a:t>
            </a:r>
            <a:endParaRPr lang="en-US" dirty="0"/>
          </a:p>
          <a:p>
            <a:r>
              <a:rPr lang="en-US" b="1" dirty="0"/>
              <a:t>4</a:t>
            </a:r>
            <a:r>
              <a:rPr lang="ar-SA" b="1" dirty="0"/>
              <a:t>. عبارات احتیاط و کمکهای اولیه:</a:t>
            </a:r>
            <a:r>
              <a:rPr lang="ar-SA" dirty="0"/>
              <a:t> بیان روش کاربرد ایمن ماده و نوع کمکهای اولیه در هنگام تماس. اقدامات توصیه شده را توصیف می کند. به حداقل رساندن یا جلوگیری از اثرات نامطلوب ناشی از قرار گرفتن در معرض.</a:t>
            </a:r>
            <a:endParaRPr lang="en-US" dirty="0"/>
          </a:p>
          <a:p>
            <a:r>
              <a:rPr lang="en-US" b="1" dirty="0"/>
              <a:t>5</a:t>
            </a:r>
            <a:r>
              <a:rPr lang="ar-SA" b="1" dirty="0"/>
              <a:t>. شناسه تامین کننده: </a:t>
            </a:r>
            <a:r>
              <a:rPr lang="ar-SA" dirty="0"/>
              <a:t>نام، آدرس و شماره تلفن سازنده یا تامین کننده. هویت تامین کننده (تولید کننده یا وارد کننده مواد).</a:t>
            </a:r>
            <a:endParaRPr lang="en-US" dirty="0"/>
          </a:p>
          <a:p>
            <a:r>
              <a:rPr lang="en-US" b="1" dirty="0"/>
              <a:t>6</a:t>
            </a:r>
            <a:r>
              <a:rPr lang="ar-SA" b="1" dirty="0"/>
              <a:t>. پیکتوگرام ها:</a:t>
            </a:r>
            <a:r>
              <a:rPr lang="ar-SA" dirty="0"/>
              <a:t>  نمادهای گرافیکی برای انتقال اطلاعات خطر خاص به صورت بصری. از نماد گرافیکی معرفی شده توسط </a:t>
            </a:r>
            <a:r>
              <a:rPr lang="en-US" dirty="0"/>
              <a:t>GHS </a:t>
            </a:r>
            <a:r>
              <a:rPr lang="fa-IR" dirty="0"/>
              <a:t> استفاده می شود.</a:t>
            </a:r>
            <a:endParaRPr lang="en-US" dirty="0"/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869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4490" y="2510567"/>
            <a:ext cx="8756995" cy="36792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Aft>
                <a:spcPts val="0"/>
              </a:spcAft>
              <a:buNone/>
            </a:pPr>
            <a:r>
              <a:rPr lang="fa-IR" alt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خطر سلامتی حساسیت دستگاه تنفسی و پوست-ایجاد جهش سلولی-سرطان زایی -اختلال در تولید مثل-سمیت برای یک عضو خاص -تماس و قرار گرفتن در معرض آن</a:t>
            </a:r>
            <a:r>
              <a:rPr lang="fa-IR" altLang="fa-IR" sz="2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صورت مداوم و تکراری </a:t>
            </a:r>
            <a:r>
              <a:rPr lang="fa-IR" alt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و...</a:t>
            </a:r>
          </a:p>
          <a:p>
            <a:pPr marL="0" lvl="0" indent="0" algn="just">
              <a:lnSpc>
                <a:spcPct val="90000"/>
              </a:lnSpc>
              <a:spcAft>
                <a:spcPts val="0"/>
              </a:spcAft>
              <a:buNone/>
            </a:pPr>
            <a:r>
              <a:rPr lang="fa-IR" alt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حساسیت زا و التهاب آور، </a:t>
            </a:r>
            <a:r>
              <a:rPr lang="fa-IR" altLang="fa-IR" sz="2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خطر سمیت حاد، </a:t>
            </a:r>
            <a:r>
              <a:rPr lang="fa-IR" alt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دهانی، پوستی ، استنشاق، خوردگی و تحریک پوست، خسارات جدی به چشم و تحریک آن، حساسیت دستگاه تنفسی و پوست، سمیت برای یک عضو خاص، برای یکبار قرار گرفتن در معرض آن و...)	</a:t>
            </a: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endParaRPr lang="fa-IR" altLang="fa-I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endParaRPr lang="fa-I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99F9F3D7-E45F-43F9-9212-4292D44E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923" r="8418" b="2438"/>
          <a:stretch>
            <a:fillRect/>
          </a:stretch>
        </p:blipFill>
        <p:spPr bwMode="auto">
          <a:xfrm>
            <a:off x="919090" y="2556932"/>
            <a:ext cx="1371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">
            <a:extLst>
              <a:ext uri="{FF2B5EF4-FFF2-40B4-BE49-F238E27FC236}">
                <a16:creationId xmlns:a16="http://schemas.microsoft.com/office/drawing/2014/main" id="{4140E57A-77AA-43D3-8256-E7CA9BEC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5" y="4335362"/>
            <a:ext cx="14001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65E142-AA01-409F-962B-8451CF45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altLang="fa-I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تصاویر زیر بیانگر کدام نوع خطرات می باشند </a:t>
            </a:r>
            <a:r>
              <a:rPr kumimoji="0" lang="fa-IR" altLang="fa-I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؟</a:t>
            </a:r>
            <a:endParaRPr kumimoji="0" lang="en-US" altLang="fa-I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                                                                                </a:t>
            </a:r>
            <a:endParaRPr kumimoji="0" lang="en-US" altLang="fa-I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a-I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21DDAD-7371-4DB6-A70A-EBC9ED6B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7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a-IR" altLang="fa-I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6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574" y="609453"/>
            <a:ext cx="3919024" cy="1303867"/>
          </a:xfrm>
        </p:spPr>
        <p:txBody>
          <a:bodyPr/>
          <a:lstStyle/>
          <a:p>
            <a:r>
              <a:rPr lang="ar-SA" b="1" dirty="0"/>
              <a:t>پیکتوگرام ها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574" y="2461847"/>
            <a:ext cx="4811151" cy="4149968"/>
          </a:xfrm>
        </p:spPr>
        <p:txBody>
          <a:bodyPr>
            <a:normAutofit/>
          </a:bodyPr>
          <a:lstStyle/>
          <a:p>
            <a:r>
              <a:rPr lang="ar-SA" dirty="0"/>
              <a:t>نمادهای گرافیکی برای انتقال اطلاعات خطر خاص به صورت بصری. از نماد گرافیکی معرفی شده توسط </a:t>
            </a:r>
            <a:r>
              <a:rPr lang="en-US" dirty="0"/>
              <a:t>GHS </a:t>
            </a:r>
            <a:r>
              <a:rPr lang="fa-IR" dirty="0"/>
              <a:t> استفاده می شود.</a:t>
            </a:r>
            <a:endParaRPr lang="en-US" dirty="0"/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518DE-B8A4-4FE0-9295-3E1903133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609454"/>
            <a:ext cx="6555544" cy="56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6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استخراج اطلاعات مواد شیمیایی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  <a:hlinkClick r:id="rId2" action="ppaction://hlinkfile"/>
              </a:rPr>
              <a:t>راهنمای مواد شیمیایی خطرناک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سایت </a:t>
            </a:r>
            <a:r>
              <a:rPr lang="en-US" dirty="0" err="1">
                <a:cs typeface="B Nazanin" panose="00000400000000000000" pitchFamily="2" charset="-78"/>
              </a:rPr>
              <a:t>pubchem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  </a:t>
            </a:r>
            <a:r>
              <a:rPr lang="en-US" dirty="0">
                <a:cs typeface="B Nazanin" panose="00000400000000000000" pitchFamily="2" charset="-78"/>
                <a:hlinkClick r:id="rId3"/>
              </a:rPr>
              <a:t>https://pubchem.ncbi.nlm.nih.gov/</a:t>
            </a:r>
            <a:r>
              <a:rPr lang="fa-IR" dirty="0"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469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  <a:hlinkClick r:id="rId2" action="ppaction://hlinkpres?slideindex=1&amp;slidetitle="/>
              </a:rPr>
              <a:t>سیستم های طبقه بندی شیمیایی</a:t>
            </a:r>
            <a:endParaRPr lang="fa-IR" dirty="0">
              <a:cs typeface="B Nazanin" panose="00000400000000000000" pitchFamily="2" charset="-78"/>
            </a:endParaRPr>
          </a:p>
          <a:p>
            <a:r>
              <a:rPr lang="fa-IR">
                <a:cs typeface="B Nazanin" panose="00000400000000000000" pitchFamily="2" charset="-78"/>
              </a:rPr>
              <a:t>صفحه مربوط به مدیریت حوادث شیمیایی بهداشت حرفه ای قم</a:t>
            </a:r>
            <a:endParaRPr lang="fa-IR" dirty="0">
              <a:cs typeface="B Nazanin" panose="00000400000000000000" pitchFamily="2" charset="-78"/>
            </a:endParaRPr>
          </a:p>
          <a:p>
            <a:r>
              <a:rPr lang="en-US" dirty="0">
                <a:cs typeface="B Nazanin" panose="00000400000000000000" pitchFamily="2" charset="-78"/>
                <a:hlinkClick r:id="rId3"/>
              </a:rPr>
              <a:t>https://oh.muq.ac.ir/%D9%85%D8%AF%DB%8C%D8%B1%DB%8C%D8%AA-%D8%AD%D9%88%D8%A7%D8%AF%D8%AB-%D8%B4%DB%8C%D9%85%DB%8C%D8%A7%DB%8C%DB%8C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9335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فصول کتاب راهنمای مدیریت حوادث شیمیایی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cs typeface="B Nazanin" panose="00000400000000000000" pitchFamily="2" charset="-78"/>
            </a:endParaRP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cs typeface="B Nazanin" panose="00000400000000000000" pitchFamily="2" charset="-78"/>
            </a:endParaRPr>
          </a:p>
          <a:p>
            <a:r>
              <a:rPr lang="fa-IR" dirty="0">
                <a:cs typeface="B Nazanin" panose="00000400000000000000" pitchFamily="2" charset="-78"/>
              </a:rPr>
              <a:t>برچسب گذاری معتبر مطابق الزامات</a:t>
            </a:r>
            <a:r>
              <a:rPr lang="en-US" dirty="0">
                <a:cs typeface="B Nazanin" panose="00000400000000000000" pitchFamily="2" charset="-78"/>
              </a:rPr>
              <a:t>GHS</a:t>
            </a:r>
            <a:r>
              <a:rPr lang="fa-IR" dirty="0">
                <a:cs typeface="B Nazanin" panose="00000400000000000000" pitchFamily="2" charset="-78"/>
              </a:rPr>
              <a:t>  ( </a:t>
            </a:r>
            <a:r>
              <a:rPr lang="fa-IR" dirty="0">
                <a:cs typeface="B Nazanin" panose="00000400000000000000" pitchFamily="2" charset="-78"/>
                <a:hlinkClick r:id="rId2" action="ppaction://hlinkfile"/>
              </a:rPr>
              <a:t>نمونه برچسب</a:t>
            </a:r>
            <a:r>
              <a:rPr lang="fa-IR" dirty="0">
                <a:cs typeface="B Nazanin" panose="00000400000000000000" pitchFamily="2" charset="-78"/>
              </a:rPr>
              <a:t> فارسی  و </a:t>
            </a:r>
            <a:r>
              <a:rPr lang="fa-IR" dirty="0">
                <a:cs typeface="B Nazanin" panose="00000400000000000000" pitchFamily="2" charset="-78"/>
                <a:hlinkClick r:id="rId3" action="ppaction://hlinkfile"/>
              </a:rPr>
              <a:t>انگلیسی</a:t>
            </a:r>
            <a:r>
              <a:rPr lang="fa-IR" dirty="0">
                <a:cs typeface="B Nazanin" panose="00000400000000000000" pitchFamily="2" charset="-78"/>
              </a:rPr>
              <a:t>) با توضیحات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980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فصول کتاب راهنمای مدیریت حوادث شیمیایی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17441"/>
          </a:xfrm>
        </p:spPr>
        <p:txBody>
          <a:bodyPr/>
          <a:lstStyle/>
          <a:p>
            <a:pPr marL="0" indent="0" algn="r" rtl="1">
              <a:buNone/>
            </a:pPr>
            <a:br>
              <a:rPr lang="fa-IR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a-I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28253"/>
              </p:ext>
            </p:extLst>
          </p:nvPr>
        </p:nvGraphicFramePr>
        <p:xfrm>
          <a:off x="1991748" y="2611723"/>
          <a:ext cx="8904849" cy="336265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730325">
                  <a:extLst>
                    <a:ext uri="{9D8B030D-6E8A-4147-A177-3AD203B41FA5}">
                      <a16:colId xmlns:a16="http://schemas.microsoft.com/office/drawing/2014/main" val="3473291408"/>
                    </a:ext>
                  </a:extLst>
                </a:gridCol>
                <a:gridCol w="7174524">
                  <a:extLst>
                    <a:ext uri="{9D8B030D-6E8A-4147-A177-3AD203B41FA5}">
                      <a16:colId xmlns:a16="http://schemas.microsoft.com/office/drawing/2014/main" val="295607378"/>
                    </a:ext>
                  </a:extLst>
                </a:gridCol>
              </a:tblGrid>
              <a:tr h="322041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76660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فصل1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1-مقدمه، تعاریف و کلیات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00535892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فص2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2-شناسایی و طبقه بندی مواد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83044761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فصل3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3- اقدامات کنترلی کار با مواد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20718936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فصل4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4-نگهداری اقدامات کنترلی مهندسی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71439419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فصل5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5-سیستم ها و اقدامات کاری در کار با مواد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94282296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فصل6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6-تعیین مشخصات سایت حادثه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6512469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فصل7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7-کنترل سایت حادثه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45376038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فصل8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8-پایش هوا در حوادث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88836122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فصل9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9-کمک های اولیه در شرایط اضطراری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62093813"/>
                  </a:ext>
                </a:extLst>
              </a:tr>
              <a:tr h="299689">
                <a:tc>
                  <a:txBody>
                    <a:bodyPr/>
                    <a:lstStyle/>
                    <a:p>
                      <a:pPr algn="r" rtl="1" fontAlgn="t"/>
                      <a:r>
                        <a:rPr lang="fa-IR" noProof="0" dirty="0"/>
                        <a:t>فصل10</a:t>
                      </a:r>
                      <a:endParaRPr lang="fa-IR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fa-IR" dirty="0"/>
                        <a:t>10- آلودگی زدایی پس از حوادث شیمیایی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45038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429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پایان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cs typeface="B Nazanin" panose="00000400000000000000" pitchFamily="2" charset="-78"/>
            </a:endParaRPr>
          </a:p>
          <a:p>
            <a:pPr marL="457200" lvl="0" indent="-457200" algn="ctr">
              <a:buClr>
                <a:srgbClr val="83992A"/>
              </a:buClr>
              <a:buFont typeface="+mj-lt"/>
              <a:buAutoNum type="arabicPeriod"/>
            </a:pPr>
            <a:endParaRPr lang="fa-IR" sz="4000" dirty="0">
              <a:solidFill>
                <a:prstClr val="black">
                  <a:lumMod val="85000"/>
                  <a:lumOff val="15000"/>
                </a:prstClr>
              </a:solidFill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0133D-8062-4874-BE60-63CBFBDF2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35" y="2858347"/>
            <a:ext cx="5388431" cy="30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ﻫﺪﻑ ﮐﻠﯽ مدیریت حوادث شیمیایی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727938"/>
            <a:ext cx="9601196" cy="21479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ﺣﻔﻆ ﻭ ﺍﺭﺗﻘﺎﺀ ﺳﻼﻣﺖ ﺷﺎﻏﻠﯿﻦ </a:t>
            </a:r>
            <a:r>
              <a:rPr lang="fa-IR" u="sng" dirty="0">
                <a:cs typeface="B Nazanin" panose="00000400000000000000" pitchFamily="2" charset="-78"/>
              </a:rPr>
              <a:t>ﺍﺯ ﻃﺮﯾﻖ ﻣﺪﯾﺮﯾﺖ ﻭ ﭘﯿﺸﮕﯿﺮﯼ ﺍﺯ ﻭﻗﻮﻉ ﺣﻮﺍﺩﺙ ﺷﯿﻤﯿﺎﯾﯽ </a:t>
            </a:r>
            <a:r>
              <a:rPr lang="fa-IR" dirty="0">
                <a:cs typeface="B Nazanin" panose="00000400000000000000" pitchFamily="2" charset="-78"/>
              </a:rPr>
              <a:t>ﺩﺭ ﻣﺤﯿﻂ ﻫﺎﯼ ﮐﺎﺭ</a:t>
            </a:r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  <a:hlinkClick r:id="rId2" action="ppaction://hlinkfile"/>
              </a:rPr>
              <a:t>برنامه عملیاتی دفتر سلامت محیط و کار</a:t>
            </a:r>
            <a:endParaRPr lang="fa-IR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  <a:hlinkClick r:id="rId3" action="ppaction://hlinkfile"/>
              </a:rPr>
              <a:t>راهنمای مدیریت حوادث شیمیایی-دستورالعمل مرکز سلامت محیط و کار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696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چه شرکتهایی مشمول مدیریت حوادث شیمیایی می شوند؟</a:t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223768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چه شرکتهایی مشمول مدیریت حوادث شیمیایی می شوند؟</a:t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از کلیه مواد شیمیایی که به هر شکل در واحدهای شیمیایی و غیر شیمیایی وجود دارند. فهرست‌برداری می شود </a:t>
            </a:r>
          </a:p>
          <a:p>
            <a:r>
              <a:rPr lang="fa-IR" dirty="0">
                <a:cs typeface="B Nazanin" panose="00000400000000000000" pitchFamily="2" charset="-78"/>
              </a:rPr>
              <a:t>و مشخصات ماده، نوع و میزان نگهداری، استفاده و تولید آن در فرم درج می گردد.  </a:t>
            </a:r>
          </a:p>
          <a:p>
            <a:r>
              <a:rPr lang="fa-IR" dirty="0">
                <a:cs typeface="B Nazanin" panose="00000400000000000000" pitchFamily="2" charset="-78"/>
              </a:rPr>
              <a:t>مقایسه فرم فهرست برداری با لیست  </a:t>
            </a:r>
            <a:r>
              <a:rPr lang="en-US" dirty="0">
                <a:cs typeface="B Nazanin" panose="00000400000000000000" pitchFamily="2" charset="-78"/>
              </a:rPr>
              <a:t>TPQ</a:t>
            </a:r>
            <a:r>
              <a:rPr lang="fa-IR" dirty="0">
                <a:cs typeface="B Nazanin" panose="00000400000000000000" pitchFamily="2" charset="-78"/>
              </a:rPr>
              <a:t>و پاسخ به این سوال که آیا در این واحد، ماده شیمیایی وجود دارد که از نظر نوع و میزان، درلیست  </a:t>
            </a:r>
            <a:r>
              <a:rPr lang="en-US" dirty="0">
                <a:cs typeface="B Nazanin" panose="00000400000000000000" pitchFamily="2" charset="-78"/>
              </a:rPr>
              <a:t>TPQ</a:t>
            </a:r>
            <a:r>
              <a:rPr lang="fa-IR" dirty="0">
                <a:cs typeface="B Nazanin" panose="00000400000000000000" pitchFamily="2" charset="-78"/>
              </a:rPr>
              <a:t>نیز باشد، که اگر مشاهده شد آن واحد مشمول برنامه حوادث شیمیایی می‌شود </a:t>
            </a:r>
          </a:p>
          <a:p>
            <a:r>
              <a:rPr lang="fa-IR" u="sng" dirty="0">
                <a:cs typeface="B Nazanin" panose="00000400000000000000" pitchFamily="2" charset="-78"/>
              </a:rPr>
              <a:t>و حتی اگر ماده ای مستعد حادثه بود و درلیست مشاهد نشد می توان به لیست افزود. </a:t>
            </a:r>
          </a:p>
          <a:p>
            <a:r>
              <a:rPr lang="fa-IR" dirty="0">
                <a:cs typeface="B Nazanin" panose="00000400000000000000" pitchFamily="2" charset="-78"/>
              </a:rPr>
              <a:t>(برخی از مثالهای" کارگاههای مشمول" عبارتند از: 1-کارگاههای تولید کننده مواد شیمیایی خطرناک نظیر حلالهای آلی و غیرآلی 2- کارگاههای مصرف کننده مواد شیمیایی خطرناک نظیر کلر، آمونیاک، فسفین، آرسین و... 3-انبارهای مواد شیمیایی خطرناک 4- کارگاههایی که اقدام به انبارش، نگهداری، مصرف و حمل و نقل حجم بالایی از مواد شیمیایی خطرناک می نماید).</a:t>
            </a:r>
          </a:p>
        </p:txBody>
      </p:sp>
    </p:spTree>
    <p:extLst>
      <p:ext uri="{BB962C8B-B14F-4D97-AF65-F5344CB8AC3E}">
        <p14:creationId xmlns:p14="http://schemas.microsoft.com/office/powerpoint/2010/main" val="206236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ﺍﻫﺪﺍﻑ ﺍﺧﺘﺼﺎﺻﯽ مدیریت حوادث شیمیایی</a:t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518117"/>
            <a:ext cx="10578903" cy="36435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ﺷﻨﺎﺳﺎﯾﯽ ﺍﻧﺒﺎﺭﻫﺎ ﻭ ﻣﺤﻠﻬﺎﯼ ﻧﮕﻬﺪﺍﺭﯼ ﻭﮐﺎﺭﮔﺎﻫﻬﺎﯼ ﺗﻮﻟﯿﺪﯼ ﻭﻣﺼﺮﻓﯽ ﻣﻮﺍﺩ ﺷﯿﻤﯿﺎﯾﯽ ﺧﻄﺮﻧﺎﮎ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ﮐﺎﻫﺶ ﻣﯿﺰﺍﻥ ﻭﻗﻮﻉ ﺣﻮﺍﺩﺙ ﺷﯿﻤﯿﺎﯾﯽ ﺩﺭ ﮐﺎﺭﮔﺎﻫﻬﺎﯼ ﮐﺸﻮﺭ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ﮐﺎﻫﺶ ﻣﯿﺰﺍﻥ ﭘﯿﺎﻣﺪﻫﺎﯼ ﺑﻬﺪﺍﺷﺘﯽ ﻧﺎﺷﯽ ﺍﺯ ﺣﻮﺍﺩﺙ ﺷﯿﻤﯿﺎﯾﯽ ﺩﺭ ﻣﺤﯿﻂ ﮐﺎﺭ ﺑﺮﺍﯼ ﺷﺎﻏﻠﯿﻦ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ﺍﺭﺗﻘﺎﺀ ﺁﮔﺎﻫﯽ ﮐﺎﺭﺷﻨﺎﺳﺎﻥ ﺑﻬﺪﺍﺷﺖ ﺣﺮﻓﻪ ﺍﯼﺩﺭ ﭘﯿﺸﮕﯿﺮﯼ ﻭ ﻣﻘﺎﺑﻠﻪ ﺑﺎ ﺣﻮﺍﺩﺙ ﺷﯿﻤﯿﺎﯾﯽ </a:t>
            </a:r>
            <a:r>
              <a:rPr lang="fa-IR" sz="1900" dirty="0">
                <a:cs typeface="B Nazanin" panose="00000400000000000000" pitchFamily="2" charset="-78"/>
              </a:rPr>
              <a:t>(ﺑﺨﺶ ﺩﻭﻟﺘﯽ ﻭ ﺧﺼﻮﺻﯽ)</a:t>
            </a:r>
            <a:endParaRPr lang="fa-IR" dirty="0"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ﺍﺭﺗﻘﺎﺀ ﺁﮔﺎﻫﯽ ﺷﺎﻏﻠﯿﻦ ﺩﺭ ﺯﻣﯿﻨﻪ ﭘﯿﺸﮕﯿﺮﯼ ﺍﺯ ﻭﻗﻮﻉ ﺣﻮﺍﺩﺙ ﺷﯿﻤﯿﺎﯾﯽ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ﺍﺭﺗﻘﺎﺀ ﺁﮔﺎﻫﯽ ﮐﺎﺭﻓﺮﻣﺎﯾﺎﻥ ﺑﻪ ﻣﻨﻈﻮﺭ ﭘﯿﺸﮕﯿﺮﯼ ﺍﺯ ﻭﻗﻮﻉ ﺣﻮﺍﺩﺙ ﺷﯿﻤﯿﺎﯾﯽ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ﺍﺭﺗﻘﺎﺀ ﺳﯿﺴﺘﻢ ﺛﺒﺖ ﻭ ﮔﺰﺍﺭﺵ ﺩﻫﯽ ﺣﻮﺍﺩﺙ ﺷﯿﻤﯿﺎﯾﯽ ﺩﺭ ﮐﺎﺭﮔﺎﻫﻬﺎﯼ ﮐﺸﻮﺭ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42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ﮔﺮﻭﻩ ﻫﺎﯼ ﻫﺪﻑ: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6" y="2841674"/>
            <a:ext cx="10297550" cy="30341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ﮐﻠﯿﻪ ﮐﺎﺭﻓﺮﻣﺎﯾﺎﻥ ﻭﮐﺎﺭﮔﺮﺍﻥ ﺷﺎﻏﻞ ﺩﺭ ﮐﺎﺭﮔﺎﻫﻬﺎﯼ ﺩﺍﺭﺍﯼ ﻣﻮﺍﺩ ﺷﯿﻤﯿﺎﯾﯽ ﺩﺭ ﻣﺮﺍﺣﻞ ﺗﻮﻟﯿﺪ، ﻣﺼﺮﻑ ﻭ ﺍﻧﺒﺎﺭﺩﺍﺭﯼ</a:t>
            </a:r>
          </a:p>
          <a:p>
            <a:pPr marL="457200" indent="-457200"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ﮐﺎﺭﺷﻨﺎﺳﺎﻥ ﺑﻬﺪﺍﺷﺖ ﺣﺮﻓﻪﺍﯼ ﺷﺎﻏﻞ ﺩﺭ ﺑﺨﺶ ﺩﻭﻟﺘﯽ ﻭ ﺧﺼﻮﺻﯽ</a:t>
            </a:r>
          </a:p>
        </p:txBody>
      </p:sp>
    </p:spTree>
    <p:extLst>
      <p:ext uri="{BB962C8B-B14F-4D97-AF65-F5344CB8AC3E}">
        <p14:creationId xmlns:p14="http://schemas.microsoft.com/office/powerpoint/2010/main" val="237890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63A3-2AFB-4E36-BE98-EDB315A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>
                <a:cs typeface="B Nazanin" panose="00000400000000000000" pitchFamily="2" charset="-78"/>
              </a:rPr>
              <a:t>ﺍﺳﺘﺮﺍﺗﮋﯼ یا راهبردهای برنامه: </a:t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BBAB-2488-44AE-8A6E-4B5BE248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2556932"/>
            <a:ext cx="10818055" cy="3318936"/>
          </a:xfrm>
        </p:spPr>
        <p:txBody>
          <a:bodyPr>
            <a:normAutofit fontScale="92500" lnSpcReduction="1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١- ﺗﻮﺳﻌﻪ </a:t>
            </a:r>
            <a:r>
              <a:rPr lang="fa-IR" u="sng" dirty="0">
                <a:cs typeface="B Nazanin" panose="00000400000000000000" pitchFamily="2" charset="-78"/>
              </a:rPr>
              <a:t>ﯾﮏ ﻧﻈﺎﻡ ﺟﺎﻣﻊ </a:t>
            </a:r>
            <a:r>
              <a:rPr lang="fa-IR" dirty="0">
                <a:cs typeface="B Nazanin" panose="00000400000000000000" pitchFamily="2" charset="-78"/>
              </a:rPr>
              <a:t>ﺑﺮﺍﯼ ﭘﯿﺸﮕﯿﺮﯼ ﺍﺯ ﻭﻗﻮﻉ ﺣﻮﺍﺩﺙ ﺷﯿﻤﯿﺎﯾﯽ ﺩﺭ ﮐﺎﺭﮔﺎﻫﻬﺎ</a:t>
            </a:r>
          </a:p>
          <a:p>
            <a:r>
              <a:rPr lang="fa-IR" dirty="0">
                <a:cs typeface="B Nazanin" panose="00000400000000000000" pitchFamily="2" charset="-78"/>
              </a:rPr>
              <a:t>٢- ﺍﺳﺘﻘﺮﺍﺭ </a:t>
            </a:r>
            <a:r>
              <a:rPr lang="fa-IR" u="sng" dirty="0">
                <a:cs typeface="B Nazanin" panose="00000400000000000000" pitchFamily="2" charset="-78"/>
              </a:rPr>
              <a:t>ﺳﯿﺴﺘﻢ ﻣﺪﯾﺮﯾﺖ ﺣﻮﺍﺩﺙ ﺷﯿﻤﯿﺎﯾﯽ </a:t>
            </a:r>
            <a:r>
              <a:rPr lang="fa-IR" dirty="0">
                <a:cs typeface="B Nazanin" panose="00000400000000000000" pitchFamily="2" charset="-78"/>
              </a:rPr>
              <a:t>ﺩﺭ ﮐﺎﺭﮔﺎﻫﻬﺎﯼ ﮐﺸﻮﺭ</a:t>
            </a:r>
          </a:p>
          <a:p>
            <a:r>
              <a:rPr lang="fa-IR" dirty="0">
                <a:cs typeface="B Nazanin" panose="00000400000000000000" pitchFamily="2" charset="-78"/>
              </a:rPr>
              <a:t> ٣- ﺗﻮﺳﻌﻪ </a:t>
            </a:r>
            <a:r>
              <a:rPr lang="fa-IR" u="sng" dirty="0">
                <a:cs typeface="B Nazanin" panose="00000400000000000000" pitchFamily="2" charset="-78"/>
              </a:rPr>
              <a:t>ﺩﺳﺘﺮﺳﯽ ﺑﻪ ﺍﻃﻼﻋﺎﺕ ﺍﯾﻤﻨﯽ ﻣﻮﺍﺩ ﺷﯿﻤﯿﺎﯾﯽ</a:t>
            </a:r>
          </a:p>
          <a:p>
            <a:r>
              <a:rPr lang="fa-IR" dirty="0">
                <a:cs typeface="B Nazanin" panose="00000400000000000000" pitchFamily="2" charset="-78"/>
              </a:rPr>
              <a:t>٤- ﻓﺮﺍﻫﻢ ﻧﻤﻮﺩﻥ </a:t>
            </a:r>
            <a:r>
              <a:rPr lang="fa-IR" u="sng" dirty="0">
                <a:cs typeface="B Nazanin" panose="00000400000000000000" pitchFamily="2" charset="-78"/>
              </a:rPr>
              <a:t>ﻣﻮﻗﻌﯿﺖﻫﺎﯼ ﺁﻣﻮﺯﺷﯽ ﮔﺴﺘﺮﺩﻩ ﻭ ﺟﺪﯾﺪ</a:t>
            </a:r>
            <a:r>
              <a:rPr lang="fa-IR" dirty="0">
                <a:cs typeface="B Nazanin" panose="00000400000000000000" pitchFamily="2" charset="-78"/>
              </a:rPr>
              <a:t> ﮐﻪ ﮐﺎﺭﻓﺮﻣﺎﯾﺎﻥ ﻭ ﮐﺎﺭﮔﺮﺍﻧﺸﺎﻥ ﺭﺍ ﺩﺭ ﭘﯿﺸﺮﻓﺖ ﺑﻪ ﺳﻤﺖ ﺧﻮﺩﮐﻔﺎﯾﯽ ﺍﺯ ﻃﺮﯾﻖ ﺁﻣﻮﺯﺵ، ﺧﺪﻣﺎﺕ ﻣﺸﺎﻭﺭﻩ ﻓﻨﯽ ﻭ ﺍﺟﺮﺍ ﺣﻤﺎﯾﺖ ﮐﻨﺪ</a:t>
            </a:r>
          </a:p>
          <a:p>
            <a:r>
              <a:rPr lang="fa-IR" dirty="0">
                <a:cs typeface="B Nazanin" panose="00000400000000000000" pitchFamily="2" charset="-78"/>
              </a:rPr>
              <a:t>٥- </a:t>
            </a:r>
            <a:r>
              <a:rPr lang="fa-IR" u="sng" dirty="0">
                <a:cs typeface="B Nazanin" panose="00000400000000000000" pitchFamily="2" charset="-78"/>
              </a:rPr>
              <a:t>ﺁﻣﻮﺯﺵ ﻭ ﺗﻮﺍﻧﻤﻨﺪﺳﺎﺯﯼ ﮐﺎﺭﺷﻨﺎﺳﺎﻥ ﻭ ﺑﺎﺯﺭﺳﺎﻥ ﺑﻬﺪﺍﺷﺖ ﺣﺮﻓﻪﺍﯼ </a:t>
            </a:r>
            <a:r>
              <a:rPr lang="fa-IR" dirty="0">
                <a:cs typeface="B Nazanin" panose="00000400000000000000" pitchFamily="2" charset="-78"/>
              </a:rPr>
              <a:t>ﻣﻌﺎﻭﻧﺘﻬﺎﯼ ﺑﻬﺪﺍﺷﺘﯽ ﻭ ﺑﺎﺯﺭﺳﺎﻥ ﺣﻮﺯﻩ ﻫﺎﯼ ﺗﺎﺑﻌﻪ</a:t>
            </a:r>
          </a:p>
          <a:p>
            <a:r>
              <a:rPr lang="fa-IR" dirty="0">
                <a:cs typeface="B Nazanin" panose="00000400000000000000" pitchFamily="2" charset="-78"/>
              </a:rPr>
              <a:t> ٦- </a:t>
            </a:r>
            <a:r>
              <a:rPr lang="fa-IR" u="sng" dirty="0">
                <a:cs typeface="B Nazanin" panose="00000400000000000000" pitchFamily="2" charset="-78"/>
              </a:rPr>
              <a:t>ﭘﯿﺶ ﺑﯿﻨﯽ ﺳﺎﺯﻭﮐﺎﺭﻫﺎﯼ ﻗﺎﻧﻮﻧﯽ ﻣﻮﺭﺩ ﻧﯿﺎﺯ ﺟﻬﺖ ﺟﻠﺐ ﻣﺸﺎﺭﮐﺖ </a:t>
            </a:r>
            <a:r>
              <a:rPr lang="fa-IR" dirty="0">
                <a:cs typeface="B Nazanin" panose="00000400000000000000" pitchFamily="2" charset="-78"/>
              </a:rPr>
              <a:t>ﺩﺳﺘﮕﺎﻫﻬﺎﯼ ﺫﯾﺮﺑﻂ ﺑﺮﺍﯼ ﻣﺪﯾﺮﯾﺖ ﺣﻮﺍﺩﺙ ﺷﯿﻤﯿﺎﯾﯽ ﺩﺭ ﻣﺤﯿﻂ ﮐﺎﺭ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2132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360</TotalTime>
  <Words>1474</Words>
  <Application>Microsoft Office PowerPoint</Application>
  <PresentationFormat>Widescreen</PresentationFormat>
  <Paragraphs>149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Organic</vt:lpstr>
      <vt:lpstr>بسم الله الرحمن الرحیم</vt:lpstr>
      <vt:lpstr>کتاب راهنمای مدیریت حوادث شیمیایی</vt:lpstr>
      <vt:lpstr>فصول کتاب راهنمای مدیریت حوادث شیمیایی</vt:lpstr>
      <vt:lpstr>ﻫﺪﻑ ﮐﻠﯽ مدیریت حوادث شیمیایی چیست؟</vt:lpstr>
      <vt:lpstr>چه شرکتهایی مشمول مدیریت حوادث شیمیایی می شوند؟ </vt:lpstr>
      <vt:lpstr>چه شرکتهایی مشمول مدیریت حوادث شیمیایی می شوند؟ </vt:lpstr>
      <vt:lpstr>ﺍﻫﺪﺍﻑ ﺍﺧﺘﺼﺎﺻﯽ مدیریت حوادث شیمیایی </vt:lpstr>
      <vt:lpstr>ﮔﺮﻭﻩ ﻫﺎﯼ ﻫﺪﻑ:</vt:lpstr>
      <vt:lpstr>ﺍﺳﺘﺮﺍﺗﮋﯼ یا راهبردهای برنامه:  </vt:lpstr>
      <vt:lpstr>مراحل مدیریت حوادث شیمیایی</vt:lpstr>
      <vt:lpstr>مراحل مدیریت حوادث شیمیایی</vt:lpstr>
      <vt:lpstr>ادامه مراحل مدیریت حوادث شیمیایی</vt:lpstr>
      <vt:lpstr>GHS چیست؟</vt:lpstr>
      <vt:lpstr>GHS چیست؟</vt:lpstr>
      <vt:lpstr>دسته بندی مواد شیمیایی در GHS</vt:lpstr>
      <vt:lpstr>GHS برای چه مواردی استفاده می گردد؟</vt:lpstr>
      <vt:lpstr>GHS برای چه مواردی استفاده می گردد؟</vt:lpstr>
      <vt:lpstr>SDS</vt:lpstr>
      <vt:lpstr>SDS</vt:lpstr>
      <vt:lpstr> محتوای SDS</vt:lpstr>
      <vt:lpstr>برچسب مواد شیمیایی چست؟</vt:lpstr>
      <vt:lpstr>برچسب مواد شیمیایی چست؟</vt:lpstr>
      <vt:lpstr>برچسب مواد شیمیایی دارای چند قسمت است؟</vt:lpstr>
      <vt:lpstr>برچسب مواد شیمیایی دارای چند قسمت است؟</vt:lpstr>
      <vt:lpstr>PowerPoint Presentation</vt:lpstr>
      <vt:lpstr>پیکتوگرام ها</vt:lpstr>
      <vt:lpstr>استخراج اطلاعات مواد شیمیایی</vt:lpstr>
      <vt:lpstr>PowerPoint Presentation</vt:lpstr>
      <vt:lpstr>فصول کتاب راهنمای مدیریت حوادث شیمیایی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</dc:creator>
  <cp:lastModifiedBy>PC</cp:lastModifiedBy>
  <cp:revision>56</cp:revision>
  <dcterms:created xsi:type="dcterms:W3CDTF">2023-08-19T14:11:46Z</dcterms:created>
  <dcterms:modified xsi:type="dcterms:W3CDTF">2023-08-21T03:35:08Z</dcterms:modified>
</cp:coreProperties>
</file>